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1" r:id="rId3"/>
    <p:sldId id="285" r:id="rId4"/>
    <p:sldId id="282" r:id="rId5"/>
    <p:sldId id="286" r:id="rId6"/>
    <p:sldId id="258" r:id="rId7"/>
    <p:sldId id="259" r:id="rId8"/>
    <p:sldId id="260" r:id="rId9"/>
    <p:sldId id="261" r:id="rId10"/>
    <p:sldId id="283" r:id="rId11"/>
    <p:sldId id="288" r:id="rId12"/>
    <p:sldId id="284" r:id="rId13"/>
    <p:sldId id="262" r:id="rId14"/>
    <p:sldId id="263" r:id="rId15"/>
    <p:sldId id="264" r:id="rId16"/>
    <p:sldId id="265" r:id="rId17"/>
    <p:sldId id="267" r:id="rId18"/>
    <p:sldId id="266" r:id="rId19"/>
    <p:sldId id="289" r:id="rId20"/>
    <p:sldId id="269" r:id="rId21"/>
    <p:sldId id="270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7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5D937-3A73-4B37-8396-D166CCE6D340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5098-BA87-48F4-BF22-ACBC507693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30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http://www.crisp-dm.org/CRISPWP-0800.pdf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51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45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116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394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999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34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319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075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42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204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https://pgday.ru/ru/2015/papers/25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976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https://dl.acm.org/citation.cfm?id=257942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244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https://pgday.ru/ru/2015/papers/25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802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http://www.crisp-dm.org/CRISPWP-0800.pdf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10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https://blog.2ndquadrant.com/tablesample-in-postgresql-9-5-2/ https://wiki.postgresql.org/wiki/TABLESAMPLE_Implementation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08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https://blog.2ndquadrant.com/tablesample-in-postgresql-9-5-2/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79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http://www.pitt.edu/~super7/43011-44001/43911.ppt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56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http://www.pitt.edu/~super7/43011-44001/43911.ppt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34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http://www.pitt.edu/~super7/43011-44001/43911.ppt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0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http://help.statwing.com/knowledge_base/topics/statwing-correlations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5098-BA87-48F4-BF22-ACBC5076931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75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8ECEA-9C2A-497E-B64A-96CD6710A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C37A4A-3675-4081-8691-CFDC8529A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4FCA8-2BFC-428C-AC7A-3BA09775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589215-94E5-4541-977A-2E450AA4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D84745-D6F9-4C4E-8177-A65722CA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1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1D3F9-74E1-4E3E-8442-D5B8589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037337-05DA-4541-95C6-7C2CF8D27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74653B-CC6B-49DB-8439-D839EDEB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BCCFEA-8520-40F7-A843-E84FFF84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73D448-B8ED-4ACD-8087-57DD28DB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02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09407F-9DD8-4558-A837-4BB065160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E724B1-4CD4-4EA7-9542-28AE45903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77FA12-0AF1-4A79-9CC2-EC4AB2449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366D97-A760-4662-AD65-59B3BB32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199AB9-2699-4EA4-B811-98B22376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86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9461E-AE38-46D6-A082-CF6AEA3D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154CF6-6B81-47FD-97A6-EA5B5159B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6242A6-6A3F-4A22-A3E1-5408D068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DBFEA9-88F6-4165-A4E2-D4EBCBAC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07ABCC-7128-4CBA-A383-AC7AFD8C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45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9A0111-15EB-4905-AC9A-A4816DF7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FC854C-5634-412A-8F4C-0BEEDC691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4A8E11-0FDA-4C69-A64E-9CC24877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DF5F65-27B3-4E98-903A-08BA2ACC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6F5FFB-876E-4D8A-9A9F-B340A8FF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67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A3344-14AC-4E50-9EA1-67C79834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092C44-FFBF-44BD-AF6F-DA2CACAB5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EDBC4C-A925-4EED-B495-802CBB102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D8510C-6ECD-4DCE-815B-0F8B3CC57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82DBC7-D971-4A28-9FA4-AAFD1034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3D4217-B3FC-4D57-B63A-EFEC6A8F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55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A9E327-7E74-434A-ADBC-67A7B0FC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871821-1235-4360-B369-DC4741B9F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3063D0-7DA6-4F0E-A5A4-A6EF1D860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B060B0-7292-445F-9C12-C1C702124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316E6D0-67A7-4B99-A894-942291A9E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09248B-1B64-4A17-AA39-A65070B9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C3B2D5-40DF-4E69-A5F6-BAE65A8F9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0A9743-783E-460E-B366-A8FE3112B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220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50391-1FAB-41E0-B40C-BD8F0F8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09B9E79-D47C-449A-B042-5971234D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B11F0B-68A2-4646-884F-F1F06A01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27262-A28A-46EA-8FC9-65DB928C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86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6D5D611-C738-4AE7-8DD7-14B19B90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DAF122-EDD7-4395-91C6-7222207D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824677-2AE3-4A9F-93EC-5C059453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4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A7FF7-0D39-4B8F-9BCF-57A8D9DAB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D685FF-D990-4DCC-B98F-1EA1E2F0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56D23E-17A6-499C-AE83-4F1B5753C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3DAAD0-A86D-48F9-8520-F41C04BC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08D673-E5DE-4CEE-9FCF-09991087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3CDBEE-A190-43E4-8C51-2BE79860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02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B9C6E-2C6E-4811-9734-8DCBF47A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17E6B7-964A-4B00-AB4C-5A016EC6B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B7E3E-89F7-4515-A0BA-61DA85922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9AA91B-230B-42A3-BD7E-3F225C22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9A02B2-5EE4-4729-98A8-0945757C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95E084-3A2A-4F70-A11B-B7BDEF11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77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D9B2DB-CC36-4613-BDB9-44DBF480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3688B-2EF5-4E1E-B2DE-BC978A4CB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AC6EC5-0142-4A61-9CC2-60CB0C973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E658C-46CC-49C5-B4F3-D07E9EFADC7A}" type="datetimeFigureOut">
              <a:rPr lang="ru-RU" smtClean="0"/>
              <a:t>14.12.2017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9ABDC0-2566-4D03-9A25-8FC7A9E0B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21367D-7921-4111-BB31-89D44A692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25F0-6EEB-4276-86DD-A2C94D844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71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e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e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90ACF6-D175-44CE-9F43-1CA9588D7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Статистический анализ в </a:t>
            </a:r>
            <a:r>
              <a:rPr lang="en-US" dirty="0"/>
              <a:t>Postgres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0EB6CA-1D87-4AB0-8A46-CA27EFCAD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418695"/>
          </a:xfrm>
        </p:spPr>
        <p:txBody>
          <a:bodyPr>
            <a:normAutofit lnSpcReduction="10000"/>
          </a:bodyPr>
          <a:lstStyle/>
          <a:p>
            <a:endParaRPr lang="ru-RU" sz="2800" dirty="0"/>
          </a:p>
          <a:p>
            <a:r>
              <a:rPr lang="ru-RU" sz="2800" dirty="0"/>
              <a:t>Сергей Мирвода</a:t>
            </a:r>
          </a:p>
          <a:p>
            <a:r>
              <a:rPr lang="ru-RU" sz="2800" dirty="0" err="1"/>
              <a:t>Октоника</a:t>
            </a:r>
            <a:r>
              <a:rPr lang="en-US" sz="2800" dirty="0"/>
              <a:t>, </a:t>
            </a:r>
            <a:r>
              <a:rPr lang="ru-RU" sz="2800" dirty="0" err="1"/>
              <a:t>УрФУ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EF65F8-4F37-4255-A52E-7D89C9334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2" y="25958"/>
            <a:ext cx="1714501" cy="17687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DD7E9C-9F93-42FC-A72C-8910DF023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25958"/>
            <a:ext cx="1714500" cy="1714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F78717-C174-4DAF-B18E-B44C347D0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2" y="6232525"/>
            <a:ext cx="2286000" cy="4381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5A6906-2FFB-4F9B-8FBA-28935F82B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67" y="5836147"/>
            <a:ext cx="1835441" cy="9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3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806437-ECBB-40A9-A643-D564BC76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66"/>
            <a:ext cx="12192000" cy="59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2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A4D941-36AD-416B-971D-4F4BF3633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37584"/>
            <a:ext cx="8551334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B9A108F-091D-4783-B5DE-F14C48E9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3837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Выборка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AEB5F1C-5C1E-46B5-978C-3CD4303F8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187" y="1222819"/>
            <a:ext cx="6107587" cy="1258458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/>
              <a:t>Чтобы понять вкус борща не нужно съедать его весь, нужно тщательно перемешать</a:t>
            </a:r>
          </a:p>
          <a:p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771808-C610-482B-804A-54C2FB15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01" y="2701410"/>
            <a:ext cx="5687197" cy="37914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95A608-7C87-4B80-9F7A-4A8801A3B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099" y="83837"/>
            <a:ext cx="1409400" cy="14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576EF5-B2F1-43CB-B815-AC66635C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35" y="884205"/>
            <a:ext cx="9226106" cy="299352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859684-AA5F-4889-8AA6-6220806A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93134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6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B9A108F-091D-4783-B5DE-F14C48E9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 SQL </a:t>
            </a:r>
            <a:r>
              <a:rPr lang="en-US" b="1" dirty="0"/>
              <a:t>TABLESAMPLE</a:t>
            </a:r>
            <a:r>
              <a:rPr lang="ru-RU" b="1" dirty="0"/>
              <a:t> </a:t>
            </a:r>
            <a:r>
              <a:rPr lang="en-US" b="1" dirty="0"/>
              <a:t>(</a:t>
            </a:r>
            <a:r>
              <a:rPr lang="ru-RU" b="1" dirty="0"/>
              <a:t>9.5</a:t>
            </a:r>
            <a:r>
              <a:rPr lang="en-US" b="1" dirty="0">
                <a:sym typeface="Symbol" panose="05050102010706020507" pitchFamily="18" charset="2"/>
              </a:rPr>
              <a:t>+)</a:t>
            </a:r>
            <a:endParaRPr lang="ru-RU" b="1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160CF49-E466-48B5-95C2-7C07326DA7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019550" cy="3629025"/>
          </a:xfrm>
          <a:prstGeom prst="rect">
            <a:avLst/>
          </a:prstGeom>
        </p:spPr>
      </p:pic>
      <p:sp>
        <p:nvSpPr>
          <p:cNvPr id="10" name="Объект 9">
            <a:extLst>
              <a:ext uri="{FF2B5EF4-FFF2-40B4-BE49-F238E27FC236}">
                <a16:creationId xmlns:a16="http://schemas.microsoft.com/office/drawing/2014/main" id="{44586476-4B22-43CF-ADB3-CE83B1835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23442" y="1924674"/>
            <a:ext cx="6185958" cy="4351338"/>
          </a:xfrm>
        </p:spPr>
        <p:txBody>
          <a:bodyPr/>
          <a:lstStyle/>
          <a:p>
            <a:r>
              <a:rPr lang="en-US" dirty="0"/>
              <a:t>SYSTEM – </a:t>
            </a:r>
            <a:r>
              <a:rPr lang="ru-RU" dirty="0"/>
              <a:t>выбирает случайную страницу и возвращает все строки из неё</a:t>
            </a:r>
            <a:endParaRPr lang="en-US" dirty="0"/>
          </a:p>
          <a:p>
            <a:r>
              <a:rPr lang="en-US" dirty="0"/>
              <a:t>BERNOULLI – </a:t>
            </a:r>
            <a:r>
              <a:rPr lang="ru-RU" dirty="0"/>
              <a:t>более случайный алгоритм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FA82B3-D236-43CA-8D4E-CEE3B643FF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3"/>
          <a:stretch/>
        </p:blipFill>
        <p:spPr>
          <a:xfrm>
            <a:off x="9922933" y="136958"/>
            <a:ext cx="2159000" cy="16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7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B9A108F-091D-4783-B5DE-F14C48E9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Производительность </a:t>
            </a:r>
            <a:br>
              <a:rPr lang="ru-RU" b="1" dirty="0"/>
            </a:br>
            <a:r>
              <a:rPr lang="en-US" sz="3600" dirty="0" err="1"/>
              <a:t>data_ufk</a:t>
            </a:r>
            <a:r>
              <a:rPr lang="ru-RU" sz="3600" dirty="0"/>
              <a:t> (12 610 025 строк, 635 245 страниц)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E79A86-2B54-4CD1-8463-73B3A239DB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3532" y="1764843"/>
            <a:ext cx="9905301" cy="14440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E2926D-F254-4842-A16D-FE2852F4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31" y="3429000"/>
            <a:ext cx="9944867" cy="1600200"/>
          </a:xfrm>
          <a:prstGeom prst="rect">
            <a:avLst/>
          </a:prstGeom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C5CF69E3-4104-4493-9914-7EC806684CB9}"/>
              </a:ext>
            </a:extLst>
          </p:cNvPr>
          <p:cNvSpPr/>
          <p:nvPr/>
        </p:nvSpPr>
        <p:spPr>
          <a:xfrm>
            <a:off x="660400" y="2683933"/>
            <a:ext cx="558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C818ABAB-9D5F-4C67-85D7-F36D1A163C64}"/>
              </a:ext>
            </a:extLst>
          </p:cNvPr>
          <p:cNvSpPr/>
          <p:nvPr/>
        </p:nvSpPr>
        <p:spPr>
          <a:xfrm>
            <a:off x="558800" y="4566179"/>
            <a:ext cx="558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6F5586-2AB9-4494-84FD-12B524853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31" y="5393267"/>
            <a:ext cx="8540220" cy="12865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2DDE23-BD4D-4F46-87C6-9D6D14E769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0"/>
          <a:stretch/>
        </p:blipFill>
        <p:spPr>
          <a:xfrm>
            <a:off x="10297209" y="34221"/>
            <a:ext cx="1833542" cy="17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5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B9A108F-091D-4783-B5DE-F14C48E9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/>
              <a:t>Выборка это не просто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5D5795-68AC-4271-BC9A-14A54B558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9228667" cy="4351338"/>
          </a:xfrm>
        </p:spPr>
        <p:txBody>
          <a:bodyPr/>
          <a:lstStyle/>
          <a:p>
            <a:r>
              <a:rPr lang="en-US" sz="3600" dirty="0"/>
              <a:t>Simple Random Sampling</a:t>
            </a:r>
          </a:p>
          <a:p>
            <a:r>
              <a:rPr lang="en-US" sz="3600" dirty="0"/>
              <a:t>Systematic Sampling</a:t>
            </a:r>
          </a:p>
          <a:p>
            <a:r>
              <a:rPr lang="en-US" sz="3600" dirty="0"/>
              <a:t>Stratified Random Sampling</a:t>
            </a:r>
          </a:p>
          <a:p>
            <a:r>
              <a:rPr lang="en-US" sz="3600" dirty="0"/>
              <a:t>Cluster Sampling</a:t>
            </a:r>
          </a:p>
          <a:p>
            <a:r>
              <a:rPr lang="en-US" sz="3600" dirty="0"/>
              <a:t>Multistage Sampling</a:t>
            </a:r>
          </a:p>
          <a:p>
            <a:r>
              <a:rPr lang="en-US" sz="3600" dirty="0"/>
              <a:t>Multiphase sampling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3710A3-59F1-433D-9C55-6E80209D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471" y="100013"/>
            <a:ext cx="1735595" cy="16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7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D1FE4F7-7D0C-41E1-90CC-5F073C9C1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10770"/>
          </a:xfrm>
        </p:spPr>
        <p:txBody>
          <a:bodyPr/>
          <a:lstStyle/>
          <a:p>
            <a:r>
              <a:rPr lang="ru-RU" dirty="0"/>
              <a:t>Выбрали. Что дальше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4B059D2B-3743-49D5-8ECB-1144C40FF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94000"/>
            <a:ext cx="9144000" cy="728133"/>
          </a:xfrm>
        </p:spPr>
        <p:txBody>
          <a:bodyPr/>
          <a:lstStyle/>
          <a:p>
            <a:r>
              <a:rPr lang="ru-RU" dirty="0"/>
              <a:t>И что нам это даёт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34EF59-492E-4A6B-9A1C-617768FDD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6" y="4042978"/>
            <a:ext cx="2949541" cy="22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0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163E48D-546E-49DC-81AC-67A7C736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391"/>
            <a:ext cx="10515600" cy="529169"/>
          </a:xfrm>
        </p:spPr>
        <p:txBody>
          <a:bodyPr>
            <a:normAutofit fontScale="90000"/>
          </a:bodyPr>
          <a:lstStyle/>
          <a:p>
            <a:r>
              <a:rPr lang="ru-RU" dirty="0"/>
              <a:t>Статистические функции из коробки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EED870-BFDC-4316-9A15-0C513807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6559"/>
            <a:ext cx="1914525" cy="5734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17ACAD-E427-4320-A6E3-F0473E5CC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716" y="1188509"/>
            <a:ext cx="3943350" cy="2505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A120AE-AEE3-4C8E-970C-8064D8E03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150" y="4198937"/>
            <a:ext cx="4286250" cy="13049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DCB0BA-B839-40D1-83D7-6F18A8C2C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650" y="5503862"/>
            <a:ext cx="6972300" cy="12001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C956CC3-8C51-481F-AA1B-859AA743B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50" y="297391"/>
            <a:ext cx="1891243" cy="18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11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76C76-2CED-4263-995D-F54065BB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стат. анализа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B6C416-BAE2-44A7-9E13-713F881C2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10515599" cy="4486275"/>
          </a:xfrm>
        </p:spPr>
        <p:txBody>
          <a:bodyPr/>
          <a:lstStyle/>
          <a:p>
            <a:r>
              <a:rPr lang="ru-RU" sz="3600" dirty="0"/>
              <a:t>Хотите предсказать число – регрессия</a:t>
            </a:r>
          </a:p>
          <a:p>
            <a:r>
              <a:rPr lang="ru-RU" sz="3600" dirty="0"/>
              <a:t>Объединить в группы – кластеризация</a:t>
            </a:r>
          </a:p>
          <a:p>
            <a:r>
              <a:rPr lang="ru-RU" sz="3600" dirty="0"/>
              <a:t>Хотите ответить Да\Нет (Купит\ Не купит) – классификация</a:t>
            </a:r>
          </a:p>
          <a:p>
            <a:r>
              <a:rPr lang="ru-RU" sz="3600" dirty="0"/>
              <a:t>Принято выделять в отдельный подвид рекомендующие системы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F141DD-A4BB-4F3B-AF10-2AB26923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59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C6BB5F-6561-40C6-B44D-A393769A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80" y="245534"/>
            <a:ext cx="4763818" cy="382693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FF643423-8AF7-45F9-8B2B-E5EDDDD8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Опыт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0EB6CA-1D87-4AB0-8A46-CA27EFCAD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/>
              <a:t>Начиная с </a:t>
            </a:r>
            <a:r>
              <a:rPr lang="en-US" dirty="0"/>
              <a:t>PostgreSQL 8.0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Разрабатывали </a:t>
            </a:r>
            <a:r>
              <a:rPr lang="ru-RU" dirty="0"/>
              <a:t>на </a:t>
            </a:r>
            <a:r>
              <a:rPr lang="en-US" dirty="0"/>
              <a:t>Postgres </a:t>
            </a:r>
            <a:r>
              <a:rPr lang="ru-RU" dirty="0"/>
              <a:t>задолго до</a:t>
            </a:r>
            <a:br>
              <a:rPr lang="en-US" dirty="0"/>
            </a:br>
            <a:r>
              <a:rPr lang="ru-RU" dirty="0"/>
              <a:t>того как это стало модным</a:t>
            </a: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/>
              <a:t>В соавторстве с Андреем около 10</a:t>
            </a:r>
            <a:br>
              <a:rPr lang="ru-RU" dirty="0"/>
            </a:br>
            <a:r>
              <a:rPr lang="ru-RU" dirty="0"/>
              <a:t>научных публикаций на тему СУБД</a:t>
            </a:r>
            <a:br>
              <a:rPr lang="ru-RU" dirty="0"/>
            </a:br>
            <a:r>
              <a:rPr lang="ru-RU" dirty="0"/>
              <a:t>и работы с данными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/>
              <a:t>Курс по </a:t>
            </a:r>
            <a:r>
              <a:rPr lang="ru-RU" i="1" dirty="0"/>
              <a:t>статистическому обучению для инженеров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/>
              <a:t>Курсы по системной и программной инженерии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sp>
        <p:nvSpPr>
          <p:cNvPr id="9" name="AutoShape 2" descr="http://198.58.107.117/wp-content/uploads/2013/02/Fabien-Merelle-elephant-art-sculpture1.jpg">
            <a:extLst>
              <a:ext uri="{FF2B5EF4-FFF2-40B4-BE49-F238E27FC236}">
                <a16:creationId xmlns:a16="http://schemas.microsoft.com/office/drawing/2014/main" id="{181989F3-5211-4AD1-B786-EB91187B5C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43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DB9232-9F33-4753-8022-90914645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5333"/>
            <a:ext cx="7600950" cy="2105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6AE180-0459-4CF4-A815-B54DC70F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Корреляция. Пример</a:t>
            </a:r>
            <a:br>
              <a:rPr lang="en-US" dirty="0"/>
            </a:br>
            <a:r>
              <a:rPr lang="en-US" sz="1800" dirty="0"/>
              <a:t> </a:t>
            </a:r>
            <a:r>
              <a:rPr lang="en-US" sz="1800" b="1" dirty="0"/>
              <a:t>CORR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0000"/>
                </a:solidFill>
              </a:rPr>
              <a:t>CORR_S</a:t>
            </a:r>
            <a:r>
              <a:rPr lang="en-US" sz="1800" dirty="0"/>
              <a:t> (Spearman's rho coefficient), </a:t>
            </a:r>
            <a:r>
              <a:rPr lang="en-US" sz="1800" dirty="0">
                <a:solidFill>
                  <a:srgbClr val="FF0000"/>
                </a:solidFill>
              </a:rPr>
              <a:t>CORR_K</a:t>
            </a:r>
            <a:r>
              <a:rPr lang="en-US" sz="1800" dirty="0"/>
              <a:t> (Kendall's tau-b coefficient)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7D3D32A-B0EB-4299-8FB5-F37FDC3BD7CC}"/>
              </a:ext>
            </a:extLst>
          </p:cNvPr>
          <p:cNvSpPr/>
          <p:nvPr/>
        </p:nvSpPr>
        <p:spPr>
          <a:xfrm>
            <a:off x="838200" y="1228636"/>
            <a:ext cx="6096000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ru-RU" dirty="0"/>
              <a:t>Мы продаём лимонад и</a:t>
            </a:r>
            <a:r>
              <a:rPr lang="en-US" dirty="0"/>
              <a:t> </a:t>
            </a:r>
            <a:r>
              <a:rPr lang="ru-RU" dirty="0"/>
              <a:t>хотим понять, есть ли влияние температуры на количество проданного и, следовательно, на полученный нами доход.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3B3558-FDCF-49B6-8E2D-2D425947D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0" y="3904190"/>
            <a:ext cx="3513666" cy="28109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1C01BB-D49A-4FFC-99E0-F385701D6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301" y="51328"/>
            <a:ext cx="1482157" cy="14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84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6AE180-0459-4CF4-A815-B54DC70F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Корреляция. Пример</a:t>
            </a:r>
            <a:br>
              <a:rPr lang="en-US" dirty="0"/>
            </a:br>
            <a:r>
              <a:rPr lang="en-US" sz="1800" dirty="0"/>
              <a:t> </a:t>
            </a:r>
            <a:r>
              <a:rPr lang="ru-RU" sz="1800" b="1" dirty="0"/>
              <a:t>Данные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5E33B9-4B79-4478-90B6-B6DFE7F7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8400"/>
            <a:ext cx="9048750" cy="3162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88895E-ABBF-4352-8051-FB5540992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301" y="51328"/>
            <a:ext cx="1482157" cy="14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2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6AE180-0459-4CF4-A815-B54DC70F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 fontScale="90000"/>
          </a:bodyPr>
          <a:lstStyle/>
          <a:p>
            <a:r>
              <a:rPr lang="ru-RU" dirty="0"/>
              <a:t>Корреляция. Пример</a:t>
            </a:r>
            <a:br>
              <a:rPr lang="en-US" dirty="0"/>
            </a:br>
            <a:r>
              <a:rPr lang="en-US" sz="1800" dirty="0"/>
              <a:t> </a:t>
            </a:r>
            <a:r>
              <a:rPr lang="ru-RU" sz="1800" b="1" dirty="0"/>
              <a:t>Реализация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52DA31A-B814-4693-A7EC-1BE0F0FB7908}"/>
              </a:ext>
            </a:extLst>
          </p:cNvPr>
          <p:cNvSpPr/>
          <p:nvPr/>
        </p:nvSpPr>
        <p:spPr>
          <a:xfrm>
            <a:off x="838200" y="1168400"/>
            <a:ext cx="107018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Очевидно, что в первую очередь Доход зависит от количества продаж.</a:t>
            </a:r>
          </a:p>
          <a:p>
            <a:r>
              <a:rPr lang="ru-RU" dirty="0"/>
              <a:t>Проверим это, применив агрегатную функцию </a:t>
            </a:r>
            <a:r>
              <a:rPr lang="ru-RU" b="1" i="1" dirty="0" err="1"/>
              <a:t>corr</a:t>
            </a:r>
            <a:r>
              <a:rPr lang="ru-RU" dirty="0"/>
              <a:t>, далее проверим температуру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99079C-7F91-4ADF-BEA8-53FD3DA6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8" y="1783097"/>
            <a:ext cx="6204479" cy="19742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567637-C881-4F54-ADFA-C3F03B04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57379"/>
            <a:ext cx="5567894" cy="224548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37591AD-984A-49D9-9707-DDA06D92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8" y="4279958"/>
            <a:ext cx="3953934" cy="1200329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Корреляция изменятся от 0 до +-1. Нет связи, до абсолютная взаимосвязь. Знак показывает направление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E22669-ACAA-4C4D-A69E-DFE14E4FA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301" y="51328"/>
            <a:ext cx="1482157" cy="14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9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6AE180-0459-4CF4-A815-B54DC70F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Можно ли этому верить?</a:t>
            </a:r>
            <a:br>
              <a:rPr lang="ru-RU" dirty="0"/>
            </a:br>
            <a:r>
              <a:rPr lang="en-US" sz="1800" dirty="0"/>
              <a:t> </a:t>
            </a:r>
            <a:r>
              <a:rPr lang="ru-RU" sz="1800" dirty="0"/>
              <a:t>Проверим в </a:t>
            </a:r>
            <a:r>
              <a:rPr lang="en-US" sz="1800" dirty="0"/>
              <a:t>R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22717D-3906-48D8-B01C-81F8174C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9" y="1348317"/>
            <a:ext cx="6200775" cy="57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B21F09-C6FE-4031-B622-38CFEC97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79" y="3429000"/>
            <a:ext cx="4379384" cy="803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F5A54C-68F7-43CF-BFAD-EFEBB7E4E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79" y="2215339"/>
            <a:ext cx="5006124" cy="80327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EF33B-3351-4C5C-A2A2-C21B291B6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800" y="209067"/>
            <a:ext cx="1500000" cy="14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6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6AE180-0459-4CF4-A815-B54DC70F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 fontScale="90000"/>
          </a:bodyPr>
          <a:lstStyle/>
          <a:p>
            <a:r>
              <a:rPr lang="ru-RU" dirty="0"/>
              <a:t>Регрессия</a:t>
            </a:r>
            <a:br>
              <a:rPr lang="ru-RU" dirty="0"/>
            </a:br>
            <a:r>
              <a:rPr lang="en-US" sz="1800" dirty="0"/>
              <a:t> </a:t>
            </a:r>
            <a:r>
              <a:rPr lang="ru-RU" sz="1800" dirty="0"/>
              <a:t>Спрогнозируем доход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70AE69-A5DD-410E-A1D4-D249E0F8D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5617"/>
            <a:ext cx="7343775" cy="2781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AC2421-5984-45FA-A74B-6F8B2C5F7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287" y="0"/>
            <a:ext cx="2203713" cy="21404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BA27AA-8D15-433B-AB7F-790926E2C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808" y="4496858"/>
            <a:ext cx="32194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5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6AE180-0459-4CF4-A815-B54DC70F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Можно ли этому верить?</a:t>
            </a:r>
            <a:br>
              <a:rPr lang="ru-RU" dirty="0"/>
            </a:br>
            <a:r>
              <a:rPr lang="en-US" sz="1800" dirty="0"/>
              <a:t> </a:t>
            </a:r>
            <a:r>
              <a:rPr lang="ru-RU" sz="1800" dirty="0"/>
              <a:t>Проверим в </a:t>
            </a:r>
            <a:r>
              <a:rPr lang="en-US" sz="1800" dirty="0"/>
              <a:t>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FF962-4D9E-43C2-AD20-4044DF346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68400"/>
            <a:ext cx="7780867" cy="1865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0E8D20-E145-4D3D-AF5B-A1585D7FA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445" y="2540000"/>
            <a:ext cx="5057775" cy="3952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E5A10B-B1B9-4811-9BD9-881FC15A2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800" y="209067"/>
            <a:ext cx="1500000" cy="14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4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6AE180-0459-4CF4-A815-B54DC70F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Можно ли этому верить?</a:t>
            </a:r>
            <a:br>
              <a:rPr lang="ru-RU" dirty="0"/>
            </a:br>
            <a:r>
              <a:rPr lang="en-US" sz="1800" dirty="0"/>
              <a:t> </a:t>
            </a:r>
            <a:r>
              <a:rPr lang="ru-RU" sz="1800" dirty="0"/>
              <a:t>Проверим в </a:t>
            </a:r>
            <a:r>
              <a:rPr lang="en-US" sz="1800" dirty="0"/>
              <a:t>R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60DAC9C-BB0B-4626-AA83-24FB79A24334}"/>
              </a:ext>
            </a:extLst>
          </p:cNvPr>
          <p:cNvSpPr/>
          <p:nvPr/>
        </p:nvSpPr>
        <p:spPr>
          <a:xfrm>
            <a:off x="838199" y="1284237"/>
            <a:ext cx="109050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Полученные коэффициента дают возможность спрогнозировать следующее значение дохода, ориентируясь на температуру:</a:t>
            </a:r>
          </a:p>
          <a:p>
            <a:r>
              <a:rPr lang="ru-RU" sz="2000" dirty="0"/>
              <a:t>В общую функцию </a:t>
            </a:r>
            <a:r>
              <a:rPr lang="ru-RU" sz="2000" i="1" dirty="0"/>
              <a:t>f(x) = </a:t>
            </a:r>
            <a:r>
              <a:rPr lang="ru-RU" sz="2000" i="1" dirty="0" err="1"/>
              <a:t>kx</a:t>
            </a:r>
            <a:r>
              <a:rPr lang="ru-RU" sz="2000" i="1" dirty="0"/>
              <a:t> + b  </a:t>
            </a:r>
            <a:r>
              <a:rPr lang="ru-RU" sz="2000" dirty="0"/>
              <a:t>подставим полученные коэффициенты, </a:t>
            </a:r>
          </a:p>
          <a:p>
            <a:r>
              <a:rPr lang="ru-RU" sz="2000" dirty="0"/>
              <a:t>получим: </a:t>
            </a:r>
            <a:r>
              <a:rPr lang="ru-RU" sz="2000" dirty="0" err="1"/>
              <a:t>revenue</a:t>
            </a:r>
            <a:r>
              <a:rPr lang="ru-RU" sz="2000" dirty="0"/>
              <a:t>(t) = 1.84 * t - 14.09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E69916-86B7-4334-8D01-F27821C2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3258079"/>
            <a:ext cx="2514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6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6AE180-0459-4CF4-A815-B54DC70F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</a:t>
            </a:r>
            <a:r>
              <a:rPr lang="ru-RU" dirty="0"/>
              <a:t>Почему этого мало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149373-F06D-4778-A305-23F72C5E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Нужна не только модель, а оценка этой модели т.е. характеристика представленных значений</a:t>
            </a:r>
          </a:p>
          <a:p>
            <a:r>
              <a:rPr lang="ru-RU" dirty="0"/>
              <a:t>Встроенных функций мало. Нет например классификации, нет </a:t>
            </a:r>
            <a:r>
              <a:rPr lang="en-US" dirty="0"/>
              <a:t>ANOV’</a:t>
            </a:r>
            <a:r>
              <a:rPr lang="ru-RU" dirty="0"/>
              <a:t>ы и т.д. Можно конечно изобрести велосипед, но выход есть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4336EB-8DEE-4658-B72E-3AEE8DD4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54" y="4138613"/>
            <a:ext cx="5762625" cy="20383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17B8F4-90A6-4D3D-A14E-83B42C308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1"/>
          <a:stretch/>
        </p:blipFill>
        <p:spPr>
          <a:xfrm>
            <a:off x="1680124" y="4366592"/>
            <a:ext cx="1177883" cy="12474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E88A15-FD7C-4C3B-8B69-EDDE4194E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867" y="0"/>
            <a:ext cx="1617134" cy="16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8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6AE180-0459-4CF4-A815-B54DC70F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варианта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149373-F06D-4778-A305-23F72C5E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Подключение из </a:t>
            </a:r>
            <a:r>
              <a:rPr lang="en-US" dirty="0"/>
              <a:t>R </a:t>
            </a:r>
            <a:r>
              <a:rPr lang="ru-RU" dirty="0"/>
              <a:t>к </a:t>
            </a:r>
            <a:r>
              <a:rPr lang="en-US" dirty="0"/>
              <a:t>PostgreSQL</a:t>
            </a:r>
            <a:endParaRPr lang="ru-RU" dirty="0"/>
          </a:p>
          <a:p>
            <a:r>
              <a:rPr lang="ru-RU" dirty="0"/>
              <a:t>Язык </a:t>
            </a:r>
            <a:r>
              <a:rPr lang="en-US" dirty="0" err="1"/>
              <a:t>pl</a:t>
            </a:r>
            <a:r>
              <a:rPr lang="en-US" dirty="0"/>
              <a:t>/R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0C39FF-F515-45BE-818B-CF789F842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49" y="292100"/>
            <a:ext cx="3397250" cy="32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96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17296A-498F-4D0C-80F4-9DA4F8F5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" y="366712"/>
            <a:ext cx="5172075" cy="61245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E2B827-F8DB-4C5D-821B-88A079B7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6712"/>
            <a:ext cx="5877343" cy="26685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34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FF643423-8AF7-45F9-8B2B-E5EDDDD8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0EB6CA-1D87-4AB0-8A46-CA27EFCAD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/>
              <a:t>Поговорим о том, что </a:t>
            </a:r>
            <a:r>
              <a:rPr lang="en-US" dirty="0"/>
              <a:t>PG </a:t>
            </a:r>
            <a:r>
              <a:rPr lang="ru-RU" dirty="0"/>
              <a:t>может дать нам как</a:t>
            </a:r>
            <a:br>
              <a:rPr lang="ru-RU" dirty="0"/>
            </a:br>
            <a:r>
              <a:rPr lang="ru-RU" dirty="0"/>
              <a:t>обычным инженерам без </a:t>
            </a:r>
            <a:br>
              <a:rPr lang="ru-RU" dirty="0"/>
            </a:br>
            <a:r>
              <a:rPr lang="ru-RU" dirty="0"/>
              <a:t>математического\экономического бэкграунда</a:t>
            </a:r>
            <a:endParaRPr lang="ru-RU" i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Применим инженерный подход для понимания процесса анализа данных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/>
              <a:t>Поняв и выбрав процесс, попытаемся оценить и выбрать инструменты для реализации наших задач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Или сформулировать эти задачи после получения знаний о возможностях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sp>
        <p:nvSpPr>
          <p:cNvPr id="9" name="AutoShape 2" descr="http://198.58.107.117/wp-content/uploads/2013/02/Fabien-Merelle-elephant-art-sculpture1.jpg">
            <a:extLst>
              <a:ext uri="{FF2B5EF4-FFF2-40B4-BE49-F238E27FC236}">
                <a16:creationId xmlns:a16="http://schemas.microsoft.com/office/drawing/2014/main" id="{181989F3-5211-4AD1-B786-EB91187B5C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E404E7-C537-4190-B13A-71412001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25620"/>
            <a:ext cx="3059642" cy="28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90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474B88-03A7-4C05-99B9-966D789B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784225"/>
            <a:ext cx="7038975" cy="40195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B614BE-C69C-4B06-B7F4-3CFC7EEF3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69321"/>
            <a:ext cx="1524000" cy="504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4BCC91-6973-420F-A7F8-60AF711D3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67" y="5287434"/>
            <a:ext cx="6448425" cy="990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B8CA33-7920-4879-BBCC-2FF7319AE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837" y="300566"/>
            <a:ext cx="5495925" cy="22288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921608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3D89E5F-9EBC-4ECA-BFEF-175102683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2081"/>
            <a:ext cx="9144000" cy="1189037"/>
          </a:xfrm>
        </p:spPr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6C32A7D3-66C0-4BAB-8FA0-743B8A959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sergey@mirvoda.com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1B6B6D-BF8D-43D0-B559-28DC0892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9"/>
          <a:stretch/>
        </p:blipFill>
        <p:spPr>
          <a:xfrm>
            <a:off x="8941566" y="706438"/>
            <a:ext cx="3137255" cy="26003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0B6F9C-DF62-4BB3-80D2-9676014F9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1" y="463865"/>
            <a:ext cx="3008357" cy="28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7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FF643423-8AF7-45F9-8B2B-E5EDDDD8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</a:t>
            </a:r>
            <a:br>
              <a:rPr lang="ru-RU" dirty="0"/>
            </a:br>
            <a:r>
              <a:rPr lang="ru-RU" sz="2200" dirty="0"/>
              <a:t>Использовать данные, чтобы  принять решение о</a:t>
            </a:r>
            <a:br>
              <a:rPr lang="ru-RU" sz="2200" dirty="0"/>
            </a:br>
            <a:r>
              <a:rPr lang="ru-RU" sz="2200" dirty="0"/>
              <a:t>дальнейших действиях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0EB6CA-1D87-4AB0-8A46-CA27EFCAD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ru-RU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/>
              <a:t>Найти данные</a:t>
            </a:r>
            <a:endParaRPr lang="ru-RU" i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Получить их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/>
              <a:t>Очистить и трансформировать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Понять взаимосвязи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dirty="0"/>
              <a:t>Извлечь знания</a:t>
            </a:r>
            <a:endParaRPr lang="ru-RU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sp>
        <p:nvSpPr>
          <p:cNvPr id="9" name="AutoShape 2" descr="http://198.58.107.117/wp-content/uploads/2013/02/Fabien-Merelle-elephant-art-sculpture1.jpg">
            <a:extLst>
              <a:ext uri="{FF2B5EF4-FFF2-40B4-BE49-F238E27FC236}">
                <a16:creationId xmlns:a16="http://schemas.microsoft.com/office/drawing/2014/main" id="{181989F3-5211-4AD1-B786-EB91187B5C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FCC18B-EAF0-4B8A-84D1-354B8E414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775" y="0"/>
            <a:ext cx="2400025" cy="30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1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FF643423-8AF7-45F9-8B2B-E5EDDDD8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BigData</a:t>
            </a:r>
            <a:r>
              <a:rPr lang="en-US" dirty="0"/>
              <a:t> </a:t>
            </a:r>
            <a:r>
              <a:rPr lang="ru-RU" dirty="0"/>
              <a:t>и процессы </a:t>
            </a:r>
            <a:r>
              <a:rPr lang="en-US" dirty="0"/>
              <a:t>Data Science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0EB6CA-1D87-4AB0-8A46-CA27EFCAD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Термин </a:t>
            </a:r>
            <a:r>
              <a:rPr lang="en-US" sz="2800" dirty="0" err="1"/>
              <a:t>BigData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/>
              <a:t>Процессы</a:t>
            </a:r>
          </a:p>
          <a:p>
            <a:pPr marL="914400" lvl="1" indent="-457200"/>
            <a:r>
              <a:rPr lang="en-US" dirty="0"/>
              <a:t>CRISP-DM 1.0</a:t>
            </a:r>
            <a:endParaRPr lang="ru-RU" dirty="0"/>
          </a:p>
          <a:p>
            <a:pPr marL="914400" lvl="1" indent="-457200"/>
            <a:r>
              <a:rPr lang="en-US" dirty="0"/>
              <a:t>KDD</a:t>
            </a:r>
          </a:p>
          <a:p>
            <a:pPr marL="914400" lvl="1" indent="-457200"/>
            <a:r>
              <a:rPr lang="en-US" dirty="0"/>
              <a:t>CCC Big Data Whitepaper</a:t>
            </a:r>
          </a:p>
          <a:p>
            <a:pPr marL="457200" indent="-457200"/>
            <a:r>
              <a:rPr lang="ru-RU" dirty="0"/>
              <a:t>В общем это</a:t>
            </a:r>
          </a:p>
          <a:p>
            <a:pPr marL="914400" lvl="1" indent="-457200"/>
            <a:r>
              <a:rPr lang="ru-RU" dirty="0"/>
              <a:t>Выборка</a:t>
            </a:r>
          </a:p>
          <a:p>
            <a:pPr marL="914400" lvl="1" indent="-457200"/>
            <a:r>
              <a:rPr lang="ru-RU" dirty="0"/>
              <a:t>Предобработка</a:t>
            </a:r>
          </a:p>
          <a:p>
            <a:pPr marL="914400" lvl="1" indent="-457200"/>
            <a:r>
              <a:rPr lang="ru-RU" dirty="0"/>
              <a:t>Трансформация</a:t>
            </a:r>
          </a:p>
          <a:p>
            <a:pPr marL="914400" lvl="1" indent="-457200"/>
            <a:r>
              <a:rPr lang="ru-RU" dirty="0"/>
              <a:t>Исследование данных</a:t>
            </a:r>
          </a:p>
          <a:p>
            <a:pPr marL="914400" lvl="1" indent="-457200"/>
            <a:r>
              <a:rPr lang="ru-RU" dirty="0"/>
              <a:t>Интерпретация и оценка</a:t>
            </a:r>
          </a:p>
        </p:txBody>
      </p:sp>
      <p:sp>
        <p:nvSpPr>
          <p:cNvPr id="9" name="AutoShape 2" descr="http://198.58.107.117/wp-content/uploads/2013/02/Fabien-Merelle-elephant-art-sculpture1.jpg">
            <a:extLst>
              <a:ext uri="{FF2B5EF4-FFF2-40B4-BE49-F238E27FC236}">
                <a16:creationId xmlns:a16="http://schemas.microsoft.com/office/drawing/2014/main" id="{181989F3-5211-4AD1-B786-EB91187B5C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85C3FC-C3B7-4B30-B3AF-8999E6E2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2107142"/>
            <a:ext cx="6762750" cy="2219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6027B8-EC3F-4169-ADDC-DBCFB73A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253" y="230188"/>
            <a:ext cx="1907137" cy="13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5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A175C-7229-4871-A73B-298F95C5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Community Consortium Big Data Whitepaper 2012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A75BC1-D20A-41A4-99F7-A20F4F75B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23" y="1690688"/>
            <a:ext cx="9134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6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A175C-7229-4871-A73B-298F95C5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Data Mining to Knowledge Discovery in</a:t>
            </a:r>
            <a:br>
              <a:rPr lang="en-US" dirty="0"/>
            </a:br>
            <a:r>
              <a:rPr lang="en-US" dirty="0"/>
              <a:t>Databases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E46F4B-8537-4A8A-970F-15DE8795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77" y="1506038"/>
            <a:ext cx="9808046" cy="4892187"/>
          </a:xfrm>
          <a:prstGeom prst="rect">
            <a:avLst/>
          </a:prstGeom>
        </p:spPr>
      </p:pic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46E61789-A5C4-49E4-9CB8-5C13943CE776}"/>
              </a:ext>
            </a:extLst>
          </p:cNvPr>
          <p:cNvSpPr/>
          <p:nvPr/>
        </p:nvSpPr>
        <p:spPr>
          <a:xfrm>
            <a:off x="6458465" y="2100648"/>
            <a:ext cx="1079156" cy="527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03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A175C-7229-4871-A73B-298F95C5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CRISP-DM 1.0 Step-by-step data mining guide</a:t>
            </a:r>
            <a:br>
              <a:rPr lang="en-US" b="1" dirty="0"/>
            </a:br>
            <a:r>
              <a:rPr lang="en-US" sz="2400" b="1" dirty="0" err="1"/>
              <a:t>CRoss</a:t>
            </a:r>
            <a:r>
              <a:rPr lang="en-US" sz="2400" b="1" dirty="0"/>
              <a:t> Industry Standard Process for Data Mining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142BC7-7660-4557-89BA-816060BC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69" y="1806403"/>
            <a:ext cx="112966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2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B9A108F-091D-4783-B5DE-F14C48E9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Пост</a:t>
            </a:r>
            <a:r>
              <a:rPr lang="ru-RU" dirty="0" err="1"/>
              <a:t>реляционная</a:t>
            </a:r>
            <a:r>
              <a:rPr lang="ru-RU" dirty="0"/>
              <a:t> БД </a:t>
            </a:r>
            <a:r>
              <a:rPr lang="en-US" dirty="0"/>
              <a:t>PostgreSQL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AEB5F1C-5C1E-46B5-978C-3CD4303F8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Данные</a:t>
            </a:r>
          </a:p>
          <a:p>
            <a:pPr lvl="1"/>
            <a:r>
              <a:rPr lang="ru-RU" dirty="0"/>
              <a:t>Собрать (</a:t>
            </a:r>
            <a:r>
              <a:rPr lang="en-US" dirty="0"/>
              <a:t>FDW, COPY TO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Накопить</a:t>
            </a:r>
            <a:r>
              <a:rPr lang="en-US" dirty="0"/>
              <a:t> </a:t>
            </a:r>
            <a:endParaRPr lang="ru-RU" dirty="0"/>
          </a:p>
          <a:p>
            <a:pPr lvl="1"/>
            <a:r>
              <a:rPr lang="ru-RU" dirty="0"/>
              <a:t>Подключить (</a:t>
            </a:r>
            <a:r>
              <a:rPr lang="en-US" dirty="0"/>
              <a:t>FDW, TORO DB</a:t>
            </a:r>
            <a:r>
              <a:rPr lang="ru-RU" dirty="0"/>
              <a:t>)</a:t>
            </a:r>
          </a:p>
          <a:p>
            <a:r>
              <a:rPr lang="ru-RU" dirty="0"/>
              <a:t>Получить Выборку</a:t>
            </a:r>
          </a:p>
          <a:p>
            <a:pPr lvl="1"/>
            <a:r>
              <a:rPr lang="ru-RU" dirty="0"/>
              <a:t>А какой Объём?</a:t>
            </a:r>
          </a:p>
          <a:p>
            <a:r>
              <a:rPr lang="ru-RU" dirty="0"/>
              <a:t>Построить модель</a:t>
            </a:r>
          </a:p>
          <a:p>
            <a:pPr lvl="1"/>
            <a:r>
              <a:rPr lang="ru-RU" dirty="0"/>
              <a:t>Чем?</a:t>
            </a:r>
          </a:p>
          <a:p>
            <a:r>
              <a:rPr lang="ru-RU" dirty="0"/>
              <a:t>Оценить модель</a:t>
            </a:r>
          </a:p>
          <a:p>
            <a:pPr lvl="1"/>
            <a:r>
              <a:rPr lang="ru-RU" dirty="0"/>
              <a:t>Чем?</a:t>
            </a:r>
          </a:p>
          <a:p>
            <a:r>
              <a:rPr lang="ru-RU" dirty="0"/>
              <a:t>Использовать параметры модели для прогноза</a:t>
            </a:r>
          </a:p>
          <a:p>
            <a:pPr lvl="1"/>
            <a:r>
              <a:rPr lang="ru-RU" dirty="0"/>
              <a:t>Как?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69766E6-71B9-49D4-9FD7-0928FC50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555" y="76199"/>
            <a:ext cx="2192138" cy="24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83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3050</TotalTime>
  <Words>586</Words>
  <Application>Microsoft Office PowerPoint</Application>
  <PresentationFormat>Широкоэкранный</PresentationFormat>
  <Paragraphs>124</Paragraphs>
  <Slides>31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Arial Unicode MS</vt:lpstr>
      <vt:lpstr>Calibri</vt:lpstr>
      <vt:lpstr>Calibri Light</vt:lpstr>
      <vt:lpstr>Symbol</vt:lpstr>
      <vt:lpstr>Тема Office</vt:lpstr>
      <vt:lpstr>Статистический анализ в Postgres</vt:lpstr>
      <vt:lpstr>Опыт</vt:lpstr>
      <vt:lpstr>Agenda</vt:lpstr>
      <vt:lpstr>Data science Использовать данные, чтобы  принять решение о дальнейших действиях</vt:lpstr>
      <vt:lpstr>BigData и процессы Data Science</vt:lpstr>
      <vt:lpstr>Computing Community Consortium Big Data Whitepaper 2012</vt:lpstr>
      <vt:lpstr>From Data Mining to Knowledge Discovery in Databases</vt:lpstr>
      <vt:lpstr>CRISP-DM 1.0 Step-by-step data mining guide CRoss Industry Standard Process for Data Mining</vt:lpstr>
      <vt:lpstr>Постреляционная БД PostgreSQL</vt:lpstr>
      <vt:lpstr>Презентация PowerPoint</vt:lpstr>
      <vt:lpstr>Презентация PowerPoint</vt:lpstr>
      <vt:lpstr>Выборка</vt:lpstr>
      <vt:lpstr>Презентация PowerPoint</vt:lpstr>
      <vt:lpstr>ANSI SQL TABLESAMPLE (9.5+)</vt:lpstr>
      <vt:lpstr>Производительность  data_ufk (12 610 025 строк, 635 245 страниц)</vt:lpstr>
      <vt:lpstr>Выборка это не просто</vt:lpstr>
      <vt:lpstr>Выбрали. Что дальше</vt:lpstr>
      <vt:lpstr>Статистические функции из коробки </vt:lpstr>
      <vt:lpstr>Модели стат. анализа</vt:lpstr>
      <vt:lpstr>Корреляция. Пример  CORR, CORR_S (Spearman's rho coefficient), CORR_K (Kendall's tau-b coefficient) </vt:lpstr>
      <vt:lpstr>Корреляция. Пример  Данные</vt:lpstr>
      <vt:lpstr>Корреляция. Пример  Реализация</vt:lpstr>
      <vt:lpstr>Можно ли этому верить?  Проверим в R</vt:lpstr>
      <vt:lpstr>Регрессия  Спрогнозируем доход</vt:lpstr>
      <vt:lpstr>Можно ли этому верить?  Проверим в R</vt:lpstr>
      <vt:lpstr>Можно ли этому верить?  Проверим в R</vt:lpstr>
      <vt:lpstr>     Почему этого мало</vt:lpstr>
      <vt:lpstr>2 варианта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 Mirvoda</dc:creator>
  <cp:lastModifiedBy>Sergey Mirvoda</cp:lastModifiedBy>
  <cp:revision>41</cp:revision>
  <dcterms:created xsi:type="dcterms:W3CDTF">2017-12-11T10:49:49Z</dcterms:created>
  <dcterms:modified xsi:type="dcterms:W3CDTF">2017-12-14T11:41:49Z</dcterms:modified>
</cp:coreProperties>
</file>